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 Bold" charset="1" panose="00000800000000000000"/>
      <p:regular r:id="rId16"/>
    </p:embeddedFont>
    <p:embeddedFont>
      <p:font typeface="Poppins" charset="1" panose="00000500000000000000"/>
      <p:regular r:id="rId17"/>
    </p:embeddedFont>
    <p:embeddedFont>
      <p:font typeface="Lato Bold" charset="1" panose="020F0502020204030203"/>
      <p:regular r:id="rId18"/>
    </p:embeddedFont>
    <p:embeddedFont>
      <p:font typeface="Lato" charset="1" panose="020F0502020204030203"/>
      <p:regular r:id="rId19"/>
    </p:embeddedFont>
    <p:embeddedFont>
      <p:font typeface="Lato Bold Italics" charset="1" panose="020F05020202040302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Masters/notesMaster1.xml" Type="http://schemas.openxmlformats.org/officeDocument/2006/relationships/notesMaster"/><Relationship Id="rId22" Target="theme/theme2.xml" Type="http://schemas.openxmlformats.org/officeDocument/2006/relationships/theme"/><Relationship Id="rId23" Target="notesSlides/notesSlide1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1.realizar un analisis y comprension del caso</a:t>
            </a:r>
          </a:p>
          <a:p>
            <a:r>
              <a:rPr lang="en-US"/>
              <a:t>2.diseñar la interfaz de usuario </a:t>
            </a:r>
          </a:p>
          <a:p>
            <a:r>
              <a:rPr lang="en-US"/>
              <a:t>3.desarrollar una aplicacion web responsiva </a:t>
            </a:r>
          </a:p>
          <a:p>
            <a:r>
              <a:rPr lang="en-US"/>
              <a:t>4.implementacion de una base de datos </a:t>
            </a:r>
          </a:p>
          <a:p>
            <a:r>
              <a:rPr lang="en-US"/>
              <a:t>5.crear la comunicacion en la aplicacion de pedidos </a:t>
            </a:r>
          </a:p>
          <a:p>
            <a:r>
              <a:rPr lang="en-US"/>
              <a:t>6. Realizar pruebas de calidad y usabilidad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Relationship Id="rId5" Target="../media/image19.png" Type="http://schemas.openxmlformats.org/officeDocument/2006/relationships/image"/><Relationship Id="rId6" Target="../media/image20.svg" Type="http://schemas.openxmlformats.org/officeDocument/2006/relationships/image"/><Relationship Id="rId7" Target="../media/image21.png" Type="http://schemas.openxmlformats.org/officeDocument/2006/relationships/image"/><Relationship Id="rId8" Target="../media/image2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4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png" Type="http://schemas.openxmlformats.org/officeDocument/2006/relationships/image"/><Relationship Id="rId11" Target="../media/image15.svg" Type="http://schemas.openxmlformats.org/officeDocument/2006/relationships/image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9.png" Type="http://schemas.openxmlformats.org/officeDocument/2006/relationships/image"/><Relationship Id="rId5" Target="../media/image5.pn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Relationship Id="rId9" Target="../media/image1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328527" y="449613"/>
            <a:ext cx="12112509" cy="8707633"/>
          </a:xfrm>
          <a:custGeom>
            <a:avLst/>
            <a:gdLst/>
            <a:ahLst/>
            <a:cxnLst/>
            <a:rect r="r" b="b" t="t" l="l"/>
            <a:pathLst>
              <a:path h="8707633" w="12112509">
                <a:moveTo>
                  <a:pt x="0" y="0"/>
                </a:moveTo>
                <a:lnTo>
                  <a:pt x="12112509" y="0"/>
                </a:lnTo>
                <a:lnTo>
                  <a:pt x="12112509" y="8707633"/>
                </a:lnTo>
                <a:lnTo>
                  <a:pt x="0" y="8707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3418579">
            <a:off x="11984507" y="2960229"/>
            <a:ext cx="1612374" cy="1951251"/>
          </a:xfrm>
          <a:custGeom>
            <a:avLst/>
            <a:gdLst/>
            <a:ahLst/>
            <a:cxnLst/>
            <a:rect r="r" b="b" t="t" l="l"/>
            <a:pathLst>
              <a:path h="1951251" w="1612374">
                <a:moveTo>
                  <a:pt x="0" y="0"/>
                </a:moveTo>
                <a:lnTo>
                  <a:pt x="1612373" y="0"/>
                </a:lnTo>
                <a:lnTo>
                  <a:pt x="1612373" y="1951251"/>
                </a:lnTo>
                <a:lnTo>
                  <a:pt x="0" y="19512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221641">
            <a:off x="11630376" y="1372213"/>
            <a:ext cx="3253903" cy="6062968"/>
          </a:xfrm>
          <a:custGeom>
            <a:avLst/>
            <a:gdLst/>
            <a:ahLst/>
            <a:cxnLst/>
            <a:rect r="r" b="b" t="t" l="l"/>
            <a:pathLst>
              <a:path h="6062968" w="3253903">
                <a:moveTo>
                  <a:pt x="0" y="0"/>
                </a:moveTo>
                <a:lnTo>
                  <a:pt x="3253903" y="0"/>
                </a:lnTo>
                <a:lnTo>
                  <a:pt x="3253903" y="6062968"/>
                </a:lnTo>
                <a:lnTo>
                  <a:pt x="0" y="60629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58" t="0" r="-3558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59226" y="1028700"/>
            <a:ext cx="11411477" cy="4083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09"/>
              </a:lnSpc>
            </a:pPr>
            <a:r>
              <a:rPr lang="en-US" sz="14008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MENÚ TOUCH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9226" y="5776934"/>
            <a:ext cx="6591776" cy="3938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Integrantes: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&gt; José Acevedo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&gt; Michael Bustos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&gt; Benjamin Filipini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Sección: Capston 002D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Profesor: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&gt; Fabian Álvarez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8980474">
            <a:off x="12578551" y="3544746"/>
            <a:ext cx="424285" cy="790567"/>
          </a:xfrm>
          <a:custGeom>
            <a:avLst/>
            <a:gdLst/>
            <a:ahLst/>
            <a:cxnLst/>
            <a:rect r="r" b="b" t="t" l="l"/>
            <a:pathLst>
              <a:path h="790567" w="424285">
                <a:moveTo>
                  <a:pt x="0" y="0"/>
                </a:moveTo>
                <a:lnTo>
                  <a:pt x="424285" y="0"/>
                </a:lnTo>
                <a:lnTo>
                  <a:pt x="424285" y="790568"/>
                </a:lnTo>
                <a:lnTo>
                  <a:pt x="0" y="7905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58" t="0" r="-3558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5839967">
            <a:off x="12636022" y="3880185"/>
            <a:ext cx="309343" cy="222385"/>
          </a:xfrm>
          <a:custGeom>
            <a:avLst/>
            <a:gdLst/>
            <a:ahLst/>
            <a:cxnLst/>
            <a:rect r="r" b="b" t="t" l="l"/>
            <a:pathLst>
              <a:path h="222385" w="309343">
                <a:moveTo>
                  <a:pt x="0" y="0"/>
                </a:moveTo>
                <a:lnTo>
                  <a:pt x="309343" y="0"/>
                </a:lnTo>
                <a:lnTo>
                  <a:pt x="309343" y="222385"/>
                </a:lnTo>
                <a:lnTo>
                  <a:pt x="0" y="222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1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100837">
            <a:off x="10911284" y="-480187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4"/>
                </a:lnTo>
                <a:lnTo>
                  <a:pt x="8310061" y="8781454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85044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73813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28665" y="22610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8665" y="5556259"/>
            <a:ext cx="6096698" cy="225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José Acevedo, </a:t>
            </a:r>
          </a:p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Benjamin Filipini</a:t>
            </a:r>
          </a:p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Michael Bustos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9481" y="9244648"/>
            <a:ext cx="357214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www.DuocUc.cl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73888" y="9244648"/>
            <a:ext cx="372592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name_apelido@duocuc.cl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451260" y="9244648"/>
            <a:ext cx="4316991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Duoc Uc Plaza Oeste.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8665" y="4311647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2677213" y="-721064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60914" y="1371261"/>
            <a:ext cx="11262135" cy="202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DESCRIPCION DE </a:t>
            </a:r>
          </a:p>
          <a:p>
            <a:pPr algn="ctr">
              <a:lnSpc>
                <a:spcPts val="769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“MENU TOUCH”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1306" y="3902101"/>
            <a:ext cx="12001352" cy="3337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El proyecto  busca transformar la experiencia en Insert Coin, un restaurante temático de videojuegos, mediante la implementación de un sistema de pedidos digitales en tabletas interactivas en cada mesa. Esto permitirá a los clientes hacer pedidos de manera autónoma y ver el costo de su consumo en tiempo real, aumentando la transparencia y satisfacción de los clientes. </a:t>
            </a:r>
          </a:p>
          <a:p>
            <a:pPr algn="ctr">
              <a:lnSpc>
                <a:spcPts val="2940"/>
              </a:lnSpc>
            </a:pPr>
            <a:r>
              <a:rPr lang="en-US" sz="2100" b="true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rPr>
              <a:t>Diseñado para mejorar la eficiencia operativa y la gestión de recursos, "Menu Touch" reducirá tiempos de espera y errores en pedidos, enriqueciendo la interacción del cliente y diferenciando al restaurante en el mercado competitivo, lo que atraerá a más clientes y aumentará su fidelidad.</a:t>
            </a:r>
          </a:p>
          <a:p>
            <a:pPr algn="ctr">
              <a:lnSpc>
                <a:spcPts val="294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357154" y="4863799"/>
            <a:ext cx="8892067" cy="681625"/>
            <a:chOff x="0" y="0"/>
            <a:chExt cx="2341944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41943" cy="179523"/>
            </a:xfrm>
            <a:custGeom>
              <a:avLst/>
              <a:gdLst/>
              <a:ahLst/>
              <a:cxnLst/>
              <a:rect r="r" b="b" t="t" l="l"/>
              <a:pathLst>
                <a:path h="179523" w="2341943">
                  <a:moveTo>
                    <a:pt x="55722" y="0"/>
                  </a:moveTo>
                  <a:lnTo>
                    <a:pt x="2286221" y="0"/>
                  </a:lnTo>
                  <a:cubicBezTo>
                    <a:pt x="2316996" y="0"/>
                    <a:pt x="2341943" y="24948"/>
                    <a:pt x="2341943" y="55722"/>
                  </a:cubicBezTo>
                  <a:lnTo>
                    <a:pt x="2341943" y="123801"/>
                  </a:lnTo>
                  <a:cubicBezTo>
                    <a:pt x="2341943" y="154575"/>
                    <a:pt x="2316996" y="179523"/>
                    <a:pt x="2286221" y="179523"/>
                  </a:cubicBezTo>
                  <a:lnTo>
                    <a:pt x="55722" y="179523"/>
                  </a:lnTo>
                  <a:cubicBezTo>
                    <a:pt x="24948" y="179523"/>
                    <a:pt x="0" y="154575"/>
                    <a:pt x="0" y="123801"/>
                  </a:cubicBezTo>
                  <a:lnTo>
                    <a:pt x="0" y="55722"/>
                  </a:lnTo>
                  <a:cubicBezTo>
                    <a:pt x="0" y="24948"/>
                    <a:pt x="24948" y="0"/>
                    <a:pt x="5572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41944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5304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697349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0435729">
            <a:off x="-680044" y="-4913923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798106" y="869632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Relevancia del proyecto APT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24958" y="1367410"/>
            <a:ext cx="6478407" cy="291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93669" indent="-196834" lvl="1">
              <a:lnSpc>
                <a:spcPts val="2552"/>
              </a:lnSpc>
              <a:buFont typeface="Arial"/>
              <a:buChar char="•"/>
            </a:pPr>
            <a:r>
              <a:rPr lang="en-US" sz="1823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Combina </a:t>
            </a:r>
            <a:r>
              <a:rPr lang="en-US" b="true" sz="1823" i="true">
                <a:solidFill>
                  <a:srgbClr val="E5E1DA"/>
                </a:solidFill>
                <a:latin typeface="Lato Bold Italics"/>
                <a:ea typeface="Lato Bold Italics"/>
                <a:cs typeface="Lato Bold Italics"/>
                <a:sym typeface="Lato Bold Italics"/>
              </a:rPr>
              <a:t>tecnología e innovación</a:t>
            </a:r>
            <a:r>
              <a:rPr lang="en-US" sz="1823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 en la hospitalidad, mejorando la eficiencia operativa y la experiencia del cliente en Insert Coin, un restaurante temático de videojuegos.</a:t>
            </a:r>
          </a:p>
          <a:p>
            <a:pPr algn="l">
              <a:lnSpc>
                <a:spcPts val="2552"/>
              </a:lnSpc>
            </a:pPr>
          </a:p>
          <a:p>
            <a:pPr algn="l" marL="393669" indent="-196834" lvl="1">
              <a:lnSpc>
                <a:spcPts val="2552"/>
              </a:lnSpc>
              <a:buFont typeface="Arial"/>
              <a:buChar char="•"/>
            </a:pPr>
            <a:r>
              <a:rPr lang="en-US" sz="1823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La tecnología en la hospitalidad es un campo en crecimiento, aplicable a nuestras competencias de desarrollo de software, diseño de sistemas y gestión de proyectos.</a:t>
            </a:r>
          </a:p>
          <a:p>
            <a:pPr algn="l">
              <a:lnSpc>
                <a:spcPts val="2552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423582" y="4598590"/>
            <a:ext cx="7930403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FUNDAMENTACIÓN DEL PROYECTO APT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98106" y="3995893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Impacto y ubicación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8106" y="4565212"/>
            <a:ext cx="7461194" cy="222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Ubicación:</a:t>
            </a: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 Restaurante Insert Coin en Providencia y Ñuñoa, un área de alta concurrencia con un público joven y adulto aficionado a los videojuegos.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E5E1DA"/>
                </a:solidFill>
                <a:latin typeface="Lato Bold"/>
                <a:ea typeface="Lato Bold"/>
                <a:cs typeface="Lato Bold"/>
                <a:sym typeface="Lato Bold"/>
              </a:rPr>
              <a:t>Impacto:</a:t>
            </a: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 Afecta a clientes, empleados y gerentes de Insert Coin, mejorando la eficiencia y la personalización del servicio.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8106" y="6916340"/>
            <a:ext cx="51996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Aporte de valor al proyecto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86069" y="7500937"/>
            <a:ext cx="7461194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Mejora la experiencia del cliente mediante un sistema de pedidos autónomos y seguimiento en tiempo real del consumo.</a:t>
            </a: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Optimiza la gestión de recursos y personal, incrementando la rentabilidad y fidelización de clientes.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22997" y="4706950"/>
            <a:ext cx="10865769" cy="3407993"/>
            <a:chOff x="0" y="0"/>
            <a:chExt cx="2861766" cy="8975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61766" cy="897578"/>
            </a:xfrm>
            <a:custGeom>
              <a:avLst/>
              <a:gdLst/>
              <a:ahLst/>
              <a:cxnLst/>
              <a:rect r="r" b="b" t="t" l="l"/>
              <a:pathLst>
                <a:path h="897578" w="2861766">
                  <a:moveTo>
                    <a:pt x="14250" y="0"/>
                  </a:moveTo>
                  <a:lnTo>
                    <a:pt x="2847516" y="0"/>
                  </a:lnTo>
                  <a:cubicBezTo>
                    <a:pt x="2855386" y="0"/>
                    <a:pt x="2861766" y="6380"/>
                    <a:pt x="2861766" y="14250"/>
                  </a:cubicBezTo>
                  <a:lnTo>
                    <a:pt x="2861766" y="883328"/>
                  </a:lnTo>
                  <a:cubicBezTo>
                    <a:pt x="2861766" y="891198"/>
                    <a:pt x="2855386" y="897578"/>
                    <a:pt x="2847516" y="897578"/>
                  </a:cubicBezTo>
                  <a:lnTo>
                    <a:pt x="14250" y="897578"/>
                  </a:lnTo>
                  <a:cubicBezTo>
                    <a:pt x="6380" y="897578"/>
                    <a:pt x="0" y="891198"/>
                    <a:pt x="0" y="883328"/>
                  </a:cubicBezTo>
                  <a:lnTo>
                    <a:pt x="0" y="14250"/>
                  </a:lnTo>
                  <a:cubicBezTo>
                    <a:pt x="0" y="6380"/>
                    <a:pt x="6380" y="0"/>
                    <a:pt x="1425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61766" cy="935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true" rot="-1542318">
            <a:off x="12928169" y="-1856386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448184" y="7426458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314064" y="2084401"/>
            <a:ext cx="7883637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PERFIL DE EGRESO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26014" y="5091070"/>
            <a:ext cx="5441644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Desarollo de soluciones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27488" y="5091070"/>
            <a:ext cx="44455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26014" y="6040395"/>
            <a:ext cx="5441644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Gestion de proyectos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27488" y="6040395"/>
            <a:ext cx="44455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626014" y="7071669"/>
            <a:ext cx="5441644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Calidad de software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27488" y="7071669"/>
            <a:ext cx="44455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023359" y="5091070"/>
            <a:ext cx="5441644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Arquitectura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324833" y="5091070"/>
            <a:ext cx="44455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023359" y="6040395"/>
            <a:ext cx="5441644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Desarrollo web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24833" y="6040395"/>
            <a:ext cx="44455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023359" y="6986545"/>
            <a:ext cx="5441644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Base de datos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24833" y="6986545"/>
            <a:ext cx="44455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6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2606559" y="1168972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337437">
            <a:off x="-1212109" y="6011534"/>
            <a:ext cx="6627556" cy="3902101"/>
          </a:xfrm>
          <a:custGeom>
            <a:avLst/>
            <a:gdLst/>
            <a:ahLst/>
            <a:cxnLst/>
            <a:rect r="r" b="b" t="t" l="l"/>
            <a:pathLst>
              <a:path h="3902101" w="6627556">
                <a:moveTo>
                  <a:pt x="0" y="0"/>
                </a:moveTo>
                <a:lnTo>
                  <a:pt x="6627556" y="0"/>
                </a:lnTo>
                <a:lnTo>
                  <a:pt x="6627556" y="3902101"/>
                </a:lnTo>
                <a:lnTo>
                  <a:pt x="0" y="39021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91756" y="2960211"/>
            <a:ext cx="8704487" cy="421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Nosotros como equipo hemos decidido utilizar la metodología ágil para el desarrollo del “Menu Touch”en Insert Coin debido a su capacidad para facilitar un desarrollo rápido y eficiente. </a:t>
            </a:r>
          </a:p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Esta metodología nos permite ajustar el proyecto continuamente en base al feedback recibido, asegurando que el producto final cumpla precisamente con las necesidades del usuario y las dinámicas del mercado.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La metodología ágil también promueve una alta transparencia y comunicación entre los miembros del equipo y los stakeholders, vital para mantener todos los procesos alineados y centrados en la entrega de valor a lo largo de todas las fases del proyecto.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62242" y="1493996"/>
            <a:ext cx="4963515" cy="1513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9"/>
              </a:lnSpc>
            </a:pPr>
            <a:r>
              <a:rPr lang="en-US" b="true" sz="51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METODOLOGIA </a:t>
            </a:r>
          </a:p>
          <a:p>
            <a:pPr algn="ctr">
              <a:lnSpc>
                <a:spcPts val="571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881231"/>
            <a:ext cx="2867087" cy="3645301"/>
            <a:chOff x="0" y="0"/>
            <a:chExt cx="1100884" cy="13996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2"/>
              <a:stretch>
                <a:fillRect l="-14192" t="0" r="-14192" b="0"/>
              </a:stretch>
            </a:blipFill>
            <a:ln w="19050" cap="sq">
              <a:solidFill>
                <a:srgbClr val="8C52FF"/>
              </a:solidFill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4984443" y="2881231"/>
            <a:ext cx="2867087" cy="3645301"/>
            <a:chOff x="0" y="0"/>
            <a:chExt cx="1100884" cy="13996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0747" r="0" b="-10747"/>
              </a:stretch>
            </a:blipFill>
            <a:ln w="19050" cap="sq">
              <a:solidFill>
                <a:srgbClr val="8C52FF"/>
              </a:solidFill>
              <a:prstDash val="solid"/>
              <a:miter/>
            </a:ln>
          </p:spPr>
        </p:sp>
      </p:grpSp>
      <p:sp>
        <p:nvSpPr>
          <p:cNvPr name="Freeform 6" id="6"/>
          <p:cNvSpPr/>
          <p:nvPr/>
        </p:nvSpPr>
        <p:spPr>
          <a:xfrm flipH="false" flipV="false" rot="-2181579">
            <a:off x="13223776" y="67381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8" y="0"/>
                </a:lnTo>
                <a:lnTo>
                  <a:pt x="10128448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7" t="0" r="-157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940186" y="2881231"/>
            <a:ext cx="2867087" cy="3645301"/>
            <a:chOff x="0" y="0"/>
            <a:chExt cx="1100884" cy="13996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00884" cy="1399697"/>
            </a:xfrm>
            <a:custGeom>
              <a:avLst/>
              <a:gdLst/>
              <a:ahLst/>
              <a:cxnLst/>
              <a:rect r="r" b="b" t="t" l="l"/>
              <a:pathLst>
                <a:path h="1399697" w="1100884">
                  <a:moveTo>
                    <a:pt x="40504" y="0"/>
                  </a:moveTo>
                  <a:lnTo>
                    <a:pt x="1060380" y="0"/>
                  </a:lnTo>
                  <a:cubicBezTo>
                    <a:pt x="1071122" y="0"/>
                    <a:pt x="1081424" y="4267"/>
                    <a:pt x="1089020" y="11863"/>
                  </a:cubicBezTo>
                  <a:cubicBezTo>
                    <a:pt x="1096616" y="19459"/>
                    <a:pt x="1100884" y="29762"/>
                    <a:pt x="1100884" y="40504"/>
                  </a:cubicBezTo>
                  <a:lnTo>
                    <a:pt x="1100884" y="1359193"/>
                  </a:lnTo>
                  <a:cubicBezTo>
                    <a:pt x="1100884" y="1369935"/>
                    <a:pt x="1096616" y="1380237"/>
                    <a:pt x="1089020" y="1387834"/>
                  </a:cubicBezTo>
                  <a:cubicBezTo>
                    <a:pt x="1081424" y="1395429"/>
                    <a:pt x="1071122" y="1399697"/>
                    <a:pt x="1060380" y="1399697"/>
                  </a:cubicBezTo>
                  <a:lnTo>
                    <a:pt x="40504" y="1399697"/>
                  </a:lnTo>
                  <a:cubicBezTo>
                    <a:pt x="18134" y="1399697"/>
                    <a:pt x="0" y="1381563"/>
                    <a:pt x="0" y="1359193"/>
                  </a:cubicBezTo>
                  <a:lnTo>
                    <a:pt x="0" y="40504"/>
                  </a:lnTo>
                  <a:cubicBezTo>
                    <a:pt x="0" y="29762"/>
                    <a:pt x="4267" y="19459"/>
                    <a:pt x="11863" y="11863"/>
                  </a:cubicBezTo>
                  <a:cubicBezTo>
                    <a:pt x="19459" y="4267"/>
                    <a:pt x="29762" y="0"/>
                    <a:pt x="40504" y="0"/>
                  </a:cubicBezTo>
                  <a:close/>
                </a:path>
              </a:pathLst>
            </a:custGeom>
            <a:blipFill>
              <a:blip r:embed="rId5"/>
              <a:stretch>
                <a:fillRect l="-21568" t="0" r="-21568" b="0"/>
              </a:stretch>
            </a:blipFill>
            <a:ln w="19050" cap="sq">
              <a:solidFill>
                <a:srgbClr val="8C52FF"/>
              </a:solidFill>
              <a:prstDash val="solid"/>
              <a:miter/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7800172"/>
            <a:ext cx="286708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Scrum Master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896172"/>
            <a:ext cx="2237163" cy="798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MICHAEL BUSTOS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85940" y="1038225"/>
            <a:ext cx="6864093" cy="105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b="true" sz="6999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TEAM SCRUM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984443" y="7800172"/>
            <a:ext cx="286708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Líder de desarrollo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984443" y="6896172"/>
            <a:ext cx="1892632" cy="798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JOSE ACEVEDO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40186" y="7800172"/>
            <a:ext cx="286708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Product Owner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940186" y="6896172"/>
            <a:ext cx="2237163" cy="798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b="true" sz="23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BENJAMIN FILIPINI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481726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0535" y="4561921"/>
            <a:ext cx="705511" cy="722674"/>
          </a:xfrm>
          <a:custGeom>
            <a:avLst/>
            <a:gdLst/>
            <a:ahLst/>
            <a:cxnLst/>
            <a:rect r="r" b="b" t="t" l="l"/>
            <a:pathLst>
              <a:path h="722674" w="705511">
                <a:moveTo>
                  <a:pt x="0" y="0"/>
                </a:moveTo>
                <a:lnTo>
                  <a:pt x="705510" y="0"/>
                </a:lnTo>
                <a:lnTo>
                  <a:pt x="705510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60535" y="4561921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77204" y="4561921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98406" y="4298264"/>
            <a:ext cx="1256063" cy="1359911"/>
          </a:xfrm>
          <a:custGeom>
            <a:avLst/>
            <a:gdLst/>
            <a:ahLst/>
            <a:cxnLst/>
            <a:rect r="r" b="b" t="t" l="l"/>
            <a:pathLst>
              <a:path h="1359911" w="1256063">
                <a:moveTo>
                  <a:pt x="0" y="0"/>
                </a:moveTo>
                <a:lnTo>
                  <a:pt x="1256064" y="0"/>
                </a:lnTo>
                <a:lnTo>
                  <a:pt x="1256064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730202" y="4298264"/>
            <a:ext cx="1359911" cy="1359911"/>
          </a:xfrm>
          <a:custGeom>
            <a:avLst/>
            <a:gdLst/>
            <a:ahLst/>
            <a:cxnLst/>
            <a:rect r="r" b="b" t="t" l="l"/>
            <a:pathLst>
              <a:path h="1359911" w="1359911">
                <a:moveTo>
                  <a:pt x="0" y="0"/>
                </a:moveTo>
                <a:lnTo>
                  <a:pt x="1359911" y="0"/>
                </a:lnTo>
                <a:lnTo>
                  <a:pt x="1359911" y="1359911"/>
                </a:lnTo>
                <a:lnTo>
                  <a:pt x="0" y="135991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793873" y="4561921"/>
            <a:ext cx="717254" cy="722674"/>
          </a:xfrm>
          <a:custGeom>
            <a:avLst/>
            <a:gdLst/>
            <a:ahLst/>
            <a:cxnLst/>
            <a:rect r="r" b="b" t="t" l="l"/>
            <a:pathLst>
              <a:path h="722674" w="717254">
                <a:moveTo>
                  <a:pt x="0" y="0"/>
                </a:moveTo>
                <a:lnTo>
                  <a:pt x="717254" y="0"/>
                </a:lnTo>
                <a:lnTo>
                  <a:pt x="717254" y="722674"/>
                </a:lnTo>
                <a:lnTo>
                  <a:pt x="0" y="7226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774109" y="4298264"/>
            <a:ext cx="1504361" cy="1249988"/>
          </a:xfrm>
          <a:custGeom>
            <a:avLst/>
            <a:gdLst/>
            <a:ahLst/>
            <a:cxnLst/>
            <a:rect r="r" b="b" t="t" l="l"/>
            <a:pathLst>
              <a:path h="1249988" w="1504361">
                <a:moveTo>
                  <a:pt x="0" y="0"/>
                </a:moveTo>
                <a:lnTo>
                  <a:pt x="1504362" y="0"/>
                </a:lnTo>
                <a:lnTo>
                  <a:pt x="1504362" y="1249988"/>
                </a:lnTo>
                <a:lnTo>
                  <a:pt x="0" y="124998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60535" y="6066053"/>
            <a:ext cx="4733925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Desarrollar un sistema de pedidos digitales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0535" y="7045953"/>
            <a:ext cx="4733925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Esto permitirá a los clientes del restaurante realizar sus pedidos de manera intuitiva y personalizada, mejorando así su experiencia gastronomica.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132224" y="1770330"/>
            <a:ext cx="478813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00"/>
              </a:lnSpc>
            </a:pPr>
            <a:r>
              <a:rPr lang="en-US" b="true" sz="60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OBJETIVOS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77037" y="6066053"/>
            <a:ext cx="473392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Optimizar la eficiencia operativa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78769" y="7045953"/>
            <a:ext cx="4733925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 optimizara mediante la automatización del proceso de pedidos, reduciendo tiempos de espera y errores en las ordenes, lo que a su vez incrementara la satisfacción del cliente.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793873" y="6066053"/>
            <a:ext cx="4733593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Implementar una interfaz de usuario amigable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93873" y="7045953"/>
            <a:ext cx="4733593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Esto facilitara la navegación y selección de los producto en el menú, esto asegurara que el sistema sea atractivo para el público.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71414" y="1920068"/>
            <a:ext cx="13745171" cy="10034901"/>
          </a:xfrm>
          <a:custGeom>
            <a:avLst/>
            <a:gdLst/>
            <a:ahLst/>
            <a:cxnLst/>
            <a:rect r="r" b="b" t="t" l="l"/>
            <a:pathLst>
              <a:path h="10034901" w="13745171">
                <a:moveTo>
                  <a:pt x="0" y="0"/>
                </a:moveTo>
                <a:lnTo>
                  <a:pt x="13745172" y="0"/>
                </a:lnTo>
                <a:lnTo>
                  <a:pt x="13745172" y="10034901"/>
                </a:lnTo>
                <a:lnTo>
                  <a:pt x="0" y="10034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3" t="0" r="-52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30997" y="2456061"/>
            <a:ext cx="6823913" cy="839660"/>
            <a:chOff x="0" y="0"/>
            <a:chExt cx="1797245" cy="22114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30997" y="3489505"/>
            <a:ext cx="6823913" cy="2112056"/>
            <a:chOff x="0" y="0"/>
            <a:chExt cx="1797245" cy="5562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950446" y="2645563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633090" y="2456061"/>
            <a:ext cx="6823913" cy="839660"/>
            <a:chOff x="0" y="0"/>
            <a:chExt cx="1797245" cy="2211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FD944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33090" y="3489505"/>
            <a:ext cx="6823913" cy="2112056"/>
            <a:chOff x="0" y="0"/>
            <a:chExt cx="1797245" cy="5562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830997" y="6287361"/>
            <a:ext cx="6823913" cy="839660"/>
            <a:chOff x="0" y="0"/>
            <a:chExt cx="1797245" cy="22114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830997" y="7320805"/>
            <a:ext cx="6823913" cy="2112056"/>
            <a:chOff x="0" y="0"/>
            <a:chExt cx="1797245" cy="55626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7950446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9633090" y="6287361"/>
            <a:ext cx="6823913" cy="839660"/>
            <a:chOff x="0" y="0"/>
            <a:chExt cx="1797245" cy="22114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633090" y="7320805"/>
            <a:ext cx="6823913" cy="2112056"/>
            <a:chOff x="0" y="0"/>
            <a:chExt cx="1797245" cy="55626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15753800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15764658" y="2647291"/>
            <a:ext cx="446341" cy="457200"/>
          </a:xfrm>
          <a:custGeom>
            <a:avLst/>
            <a:gdLst/>
            <a:ahLst/>
            <a:cxnLst/>
            <a:rect r="r" b="b" t="t" l="l"/>
            <a:pathLst>
              <a:path h="457200" w="446341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2306861" y="2631416"/>
            <a:ext cx="385414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PLANIFICACIÓN INICIAL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306861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4 SEMANAS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Definición de objetivos, alcance, requerimientos y planificación del desarrollo.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4525413" y="732618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PLAN DE TRABAJO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108954" y="39400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8 SEMANAS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Diseño y programación de la aplicación web responsiva.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306861" y="6462716"/>
            <a:ext cx="480136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DESARROLLO BASE DE DATOS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306861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2 Semanas*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Creación y optimización de la base de datos.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PHP-MYSQL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108954" y="6462716"/>
            <a:ext cx="3854146" cy="130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true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PRUEBAS DE CALIDAD</a:t>
            </a:r>
          </a:p>
          <a:p>
            <a:pPr algn="l">
              <a:lnSpc>
                <a:spcPts val="3500"/>
              </a:lnSpc>
            </a:pP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  <p:sp>
        <p:nvSpPr>
          <p:cNvPr name="TextBox 38" id="38"/>
          <p:cNvSpPr txBox="true"/>
          <p:nvPr/>
        </p:nvSpPr>
        <p:spPr>
          <a:xfrm rot="0">
            <a:off x="10108954" y="7771361"/>
            <a:ext cx="587218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 Semana</a:t>
            </a:r>
          </a:p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Pruebas funcionales y de usabilidad.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39" id="39"/>
          <p:cNvSpPr txBox="true"/>
          <p:nvPr/>
        </p:nvSpPr>
        <p:spPr>
          <a:xfrm rot="0">
            <a:off x="10108954" y="2631416"/>
            <a:ext cx="4475443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DESARROLLO DE SOFTWARE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4983476">
            <a:off x="-2892749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72182" y="7222393"/>
            <a:ext cx="6195600" cy="3384081"/>
          </a:xfrm>
          <a:custGeom>
            <a:avLst/>
            <a:gdLst/>
            <a:ahLst/>
            <a:cxnLst/>
            <a:rect r="r" b="b" t="t" l="l"/>
            <a:pathLst>
              <a:path h="3384081" w="6195600">
                <a:moveTo>
                  <a:pt x="0" y="0"/>
                </a:moveTo>
                <a:lnTo>
                  <a:pt x="6195601" y="0"/>
                </a:lnTo>
                <a:lnTo>
                  <a:pt x="6195601" y="3384081"/>
                </a:lnTo>
                <a:lnTo>
                  <a:pt x="0" y="3384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750" t="0" r="0" b="-143185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026837" y="3132575"/>
            <a:ext cx="4235898" cy="6209424"/>
            <a:chOff x="0" y="0"/>
            <a:chExt cx="656251" cy="96200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56251" cy="962002"/>
            </a:xfrm>
            <a:custGeom>
              <a:avLst/>
              <a:gdLst/>
              <a:ahLst/>
              <a:cxnLst/>
              <a:rect r="r" b="b" t="t" l="l"/>
              <a:pathLst>
                <a:path h="962002" w="656251">
                  <a:moveTo>
                    <a:pt x="42037" y="0"/>
                  </a:moveTo>
                  <a:lnTo>
                    <a:pt x="614215" y="0"/>
                  </a:lnTo>
                  <a:cubicBezTo>
                    <a:pt x="625363" y="0"/>
                    <a:pt x="636056" y="4429"/>
                    <a:pt x="643939" y="12312"/>
                  </a:cubicBezTo>
                  <a:cubicBezTo>
                    <a:pt x="651823" y="20196"/>
                    <a:pt x="656251" y="30888"/>
                    <a:pt x="656251" y="42037"/>
                  </a:cubicBezTo>
                  <a:lnTo>
                    <a:pt x="656251" y="919965"/>
                  </a:lnTo>
                  <a:cubicBezTo>
                    <a:pt x="656251" y="943182"/>
                    <a:pt x="637431" y="962002"/>
                    <a:pt x="614215" y="962002"/>
                  </a:cubicBezTo>
                  <a:lnTo>
                    <a:pt x="42037" y="962002"/>
                  </a:lnTo>
                  <a:cubicBezTo>
                    <a:pt x="30888" y="962002"/>
                    <a:pt x="20196" y="957573"/>
                    <a:pt x="12312" y="949690"/>
                  </a:cubicBezTo>
                  <a:cubicBezTo>
                    <a:pt x="4429" y="941807"/>
                    <a:pt x="0" y="931114"/>
                    <a:pt x="0" y="919965"/>
                  </a:cubicBezTo>
                  <a:lnTo>
                    <a:pt x="0" y="42037"/>
                  </a:lnTo>
                  <a:cubicBezTo>
                    <a:pt x="0" y="30888"/>
                    <a:pt x="4429" y="20196"/>
                    <a:pt x="12312" y="12312"/>
                  </a:cubicBezTo>
                  <a:cubicBezTo>
                    <a:pt x="20196" y="4429"/>
                    <a:pt x="30888" y="0"/>
                    <a:pt x="42037" y="0"/>
                  </a:cubicBezTo>
                  <a:close/>
                </a:path>
              </a:pathLst>
            </a:custGeom>
            <a:blipFill>
              <a:blip r:embed="rId4"/>
              <a:stretch>
                <a:fillRect l="-56187" t="0" r="-56187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550652" y="3132575"/>
            <a:ext cx="6188862" cy="2961051"/>
            <a:chOff x="0" y="0"/>
            <a:chExt cx="1629988" cy="77986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50652" y="6380949"/>
            <a:ext cx="6188862" cy="2961051"/>
            <a:chOff x="0" y="0"/>
            <a:chExt cx="1629988" cy="77986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548485" y="3132575"/>
            <a:ext cx="6188862" cy="2961051"/>
            <a:chOff x="0" y="0"/>
            <a:chExt cx="1629988" cy="77986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548485" y="6380949"/>
            <a:ext cx="6188862" cy="2961051"/>
            <a:chOff x="0" y="0"/>
            <a:chExt cx="1629988" cy="77986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629988" cy="779865"/>
            </a:xfrm>
            <a:custGeom>
              <a:avLst/>
              <a:gdLst/>
              <a:ahLst/>
              <a:cxnLst/>
              <a:rect r="r" b="b" t="t" l="l"/>
              <a:pathLst>
                <a:path h="779865" w="1629988">
                  <a:moveTo>
                    <a:pt x="25019" y="0"/>
                  </a:moveTo>
                  <a:lnTo>
                    <a:pt x="1604970" y="0"/>
                  </a:lnTo>
                  <a:cubicBezTo>
                    <a:pt x="1611605" y="0"/>
                    <a:pt x="1617969" y="2636"/>
                    <a:pt x="1622661" y="7328"/>
                  </a:cubicBezTo>
                  <a:cubicBezTo>
                    <a:pt x="1627353" y="12020"/>
                    <a:pt x="1629988" y="18383"/>
                    <a:pt x="1629988" y="25019"/>
                  </a:cubicBezTo>
                  <a:lnTo>
                    <a:pt x="1629988" y="754846"/>
                  </a:lnTo>
                  <a:cubicBezTo>
                    <a:pt x="1629988" y="761482"/>
                    <a:pt x="1627353" y="767845"/>
                    <a:pt x="1622661" y="772537"/>
                  </a:cubicBezTo>
                  <a:cubicBezTo>
                    <a:pt x="1617969" y="777229"/>
                    <a:pt x="1611605" y="779865"/>
                    <a:pt x="1604970" y="779865"/>
                  </a:cubicBezTo>
                  <a:lnTo>
                    <a:pt x="25019" y="779865"/>
                  </a:lnTo>
                  <a:cubicBezTo>
                    <a:pt x="18383" y="779865"/>
                    <a:pt x="12020" y="777229"/>
                    <a:pt x="7328" y="772537"/>
                  </a:cubicBezTo>
                  <a:cubicBezTo>
                    <a:pt x="2636" y="767845"/>
                    <a:pt x="0" y="761482"/>
                    <a:pt x="0" y="754846"/>
                  </a:cubicBezTo>
                  <a:lnTo>
                    <a:pt x="0" y="25019"/>
                  </a:lnTo>
                  <a:cubicBezTo>
                    <a:pt x="0" y="18383"/>
                    <a:pt x="2636" y="12020"/>
                    <a:pt x="7328" y="7328"/>
                  </a:cubicBezTo>
                  <a:cubicBezTo>
                    <a:pt x="12020" y="2636"/>
                    <a:pt x="18383" y="0"/>
                    <a:pt x="25019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629988" cy="8179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44302" y="4112215"/>
            <a:ext cx="5445149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Esto nos ayudara a establecer la base para el desarrollo del proyecto y justificar las decisiones de diseño y tecnología.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4302" y="3502991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Análisis del Caso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526199" y="1028700"/>
            <a:ext cx="9237174" cy="75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b="true" sz="5000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EVIDENCIAS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4302" y="7360589"/>
            <a:ext cx="5445149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Nos Permitirá tener una visión clara de los roles y responsabilidades de los diferentes actores involucrados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4302" y="6751365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Mapa de Actores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942135" y="4112215"/>
            <a:ext cx="5445149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estructurando bien el equipo se garantiza la colaboración eficaz y mejora el rendimiento del proyecto, permitiendo una ejecución fluida y sin malentendidos.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942135" y="3502991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Squad y responsabilidades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942135" y="7360589"/>
            <a:ext cx="5445149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Esto nos facilitará la comprensión de la visión general del proyecto, conectando ideas.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942135" y="6751365"/>
            <a:ext cx="5445149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Mapa Mental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DAGP26gNlkY</dc:identifier>
  <dcterms:modified xsi:type="dcterms:W3CDTF">2011-08-01T06:04:30Z</dcterms:modified>
  <cp:revision>1</cp:revision>
  <dc:title>Black Elegant and Modern Startup Pitch Deck Presentation</dc:title>
</cp:coreProperties>
</file>

<file path=docProps/thumbnail.jpeg>
</file>